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algn="dist" hangingPunct="0">
              <a:spcAft>
                <a:spcPts val="0"/>
              </a:spcAft>
            </a:pP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US, </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waiters</a:t>
            </a:r>
          </a:p>
          <a:p>
            <a:pPr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a very low income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收入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But they can make more money from tips.”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可知，在美国，服务员的收入很低，所以有给小费的习俗。故选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33727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7434"/>
            <a:ext cx="11485848" cy="5782032"/>
          </a:xfrm>
        </p:spPr>
        <p:txBody>
          <a:bodyPr/>
          <a:lstStyle/>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writer’s words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tips.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writer’s life was hard and tips were important to make a living.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writer had a very easy life through getting tips.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writer didn’t care much about tips.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writer had high income besides tips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754026" y="861450"/>
            <a:ext cx="4733715" cy="629338"/>
          </a:xfrm>
          <a:prstGeom prst="rect">
            <a:avLst/>
          </a:prstGeom>
        </p:spPr>
      </p:pic>
      <p:sp>
        <p:nvSpPr>
          <p:cNvPr id="4" name="文本框 3"/>
          <p:cNvSpPr txBox="1"/>
          <p:nvPr/>
        </p:nvSpPr>
        <p:spPr>
          <a:xfrm>
            <a:off x="1113830" y="789442"/>
            <a:ext cx="518091" cy="646331"/>
          </a:xfrm>
          <a:prstGeom prst="rect">
            <a:avLst/>
          </a:prstGeom>
          <a:noFill/>
        </p:spPr>
        <p:txBody>
          <a:bodyPr wrap="none" rtlCol="0">
            <a:spAutoFit/>
          </a:bodyPr>
          <a:lstStyle/>
          <a:p>
            <a:pPr algn="ctr"/>
            <a:r>
              <a:rPr lang="en-US" altLang="zh-CN" sz="3600" smtClean="0"/>
              <a:t>A</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695377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a US writer once wrote about her experience as a waitress,‘It was difficult and I lived and died by my tips.’”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可知，那位作者曾经在当服务员时的生活很艰难，因此小费对维持生计非常重要。故选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8091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84560"/>
            <a:ext cx="11485848" cy="4616648"/>
          </a:xfrm>
        </p:spPr>
        <p:txBody>
          <a:bodyPr/>
          <a:lstStyle/>
          <a:p>
            <a:pPr hangingPunct="0">
              <a:lnSpc>
                <a:spcPct val="140000"/>
              </a:lnSpc>
              <a:spcAft>
                <a:spcPts val="0"/>
              </a:spcAft>
            </a:pP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35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is mainly about </a:t>
            </a:r>
            <a:r>
              <a:rPr lang="zh-CN" altLang="zh-CN" sz="35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to give a tip in the US	</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some customs in China</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having a meal in China	</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tipping customs in the </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64700" y="881028"/>
            <a:ext cx="5175051" cy="603756"/>
          </a:xfrm>
          <a:prstGeom prst="rect">
            <a:avLst/>
          </a:prstGeom>
        </p:spPr>
      </p:pic>
      <p:sp>
        <p:nvSpPr>
          <p:cNvPr id="4" name="文本框 3"/>
          <p:cNvSpPr txBox="1"/>
          <p:nvPr/>
        </p:nvSpPr>
        <p:spPr>
          <a:xfrm>
            <a:off x="1118639" y="675444"/>
            <a:ext cx="508473" cy="846386"/>
          </a:xfrm>
          <a:prstGeom prst="rect">
            <a:avLst/>
          </a:prstGeom>
          <a:noFill/>
        </p:spPr>
        <p:txBody>
          <a:bodyPr wrap="none" rtlCol="0">
            <a:spAutoFit/>
          </a:bodyPr>
          <a:lstStyle/>
          <a:p>
            <a:pPr algn="ctr">
              <a:lnSpc>
                <a:spcPct val="140000"/>
              </a:lnSpc>
            </a:pPr>
            <a:r>
              <a:rPr lang="en-US" altLang="zh-CN" sz="3500" smtClean="0"/>
              <a:t>D</a:t>
            </a:r>
            <a:endParaRPr lang="zh-CN" altLang="en-US" sz="3500" b="1" kern="100">
              <a:solidFill>
                <a:srgbClr val="FF0000"/>
              </a:solidFill>
              <a:cs typeface="Times New Roman" panose="02020603050405020304" pitchFamily="18" charset="0"/>
            </a:endParaRPr>
          </a:p>
        </p:txBody>
      </p:sp>
      <p:sp>
        <p:nvSpPr>
          <p:cNvPr id="5" name="内容占位符 2"/>
          <p:cNvSpPr txBox="1">
            <a:spLocks/>
          </p:cNvSpPr>
          <p:nvPr/>
        </p:nvSpPr>
        <p:spPr bwMode="auto">
          <a:xfrm>
            <a:off x="369998" y="5108514"/>
            <a:ext cx="11485848" cy="164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主旨大意题。通读全文可知，本文主要介绍了美国给小费的习俗。故选</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776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4933678"/>
          </a:xfrm>
          <a:prstGeom prst="rect">
            <a:avLst/>
          </a:prstGeom>
        </p:spPr>
      </p:pic>
      <p:pic>
        <p:nvPicPr>
          <p:cNvPr id="3" name="图片 2"/>
          <p:cNvPicPr>
            <a:picLocks noChangeAspect="1"/>
          </p:cNvPicPr>
          <p:nvPr/>
        </p:nvPicPr>
        <p:blipFill>
          <a:blip r:embed="rId3"/>
          <a:stretch>
            <a:fillRect/>
          </a:stretch>
        </p:blipFill>
        <p:spPr>
          <a:xfrm>
            <a:off x="310501" y="860616"/>
            <a:ext cx="2120023" cy="564702"/>
          </a:xfrm>
          <a:prstGeom prst="rect">
            <a:avLst/>
          </a:prstGeom>
        </p:spPr>
      </p:pic>
      <p:sp>
        <p:nvSpPr>
          <p:cNvPr id="9" name="内容占位符 2"/>
          <p:cNvSpPr>
            <a:spLocks noGrp="1"/>
          </p:cNvSpPr>
          <p:nvPr>
            <p:ph idx="1"/>
          </p:nvPr>
        </p:nvSpPr>
        <p:spPr>
          <a:xfrm>
            <a:off x="360854" y="774695"/>
            <a:ext cx="11485848" cy="4973156"/>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采取了先分后总的方法来安排文章结构的。第一段通过作者个人的经历引入小费这一话题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为后续讨论美国的小费文化做铺垫。第二段作者解释美国小费习俗的具体表现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为读者提供背景信息。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第三段深入探讨小费习俗背后的社会经济原因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帮助读者理解这一习俗在美国的重要性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4383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06575" y="764704"/>
            <a:ext cx="11377264" cy="1559000"/>
          </a:xfrm>
          <a:prstGeom prst="rect">
            <a:avLst/>
          </a:prstGeom>
        </p:spPr>
      </p:pic>
      <p:sp>
        <p:nvSpPr>
          <p:cNvPr id="5" name="内容占位符 1"/>
          <p:cNvSpPr>
            <a:spLocks noGrp="1"/>
          </p:cNvSpPr>
          <p:nvPr>
            <p:ph idx="1"/>
          </p:nvPr>
        </p:nvSpPr>
        <p:spPr>
          <a:xfrm>
            <a:off x="360854" y="4005113"/>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天津南开区期末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430482"/>
            <a:ext cx="3024336" cy="790377"/>
          </a:xfrm>
          <a:prstGeom prst="rect">
            <a:avLst/>
          </a:prstGeom>
        </p:spPr>
      </p:pic>
      <p:sp>
        <p:nvSpPr>
          <p:cNvPr id="7" name="内容占位符 1"/>
          <p:cNvSpPr txBox="1">
            <a:spLocks/>
          </p:cNvSpPr>
          <p:nvPr/>
        </p:nvSpPr>
        <p:spPr bwMode="auto">
          <a:xfrm>
            <a:off x="360854" y="24208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本文是一篇说明文</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介绍了美国的小费习俗。</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4544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4923848"/>
          </a:xfrm>
        </p:spPr>
        <p:txBody>
          <a:bodyPr/>
          <a:lstStyle/>
          <a:p>
            <a:pPr indent="717550" hangingPunct="0">
              <a:lnSpc>
                <a:spcPct val="13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 weekend during the Spring Festival, my parents and I were sitting in a restaurant. The drinks and food were good. When we finished, my father called the waiter and asked for the bill. It was a lovely meal, so my father wanted to leave a tip</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小费</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we were ready to open the door to leave, the waiter caught up with us. He gave the tip back to us. My dad forgot that here in China, tipping is not common</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8248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804153"/>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in some countries, tipping is the custom. That’s the way it is in the US. It’s said to be good manners to tip those in the service sector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服务行业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including your waiter, taxi driver, hairdresser, doorman and so on. The better the service is, the higher the tip will be. But we usually give a tip between 15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bill. It can really put your maths skills to the test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1268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why is there a strong custom of tipping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US, waiters have a very low income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can make more money from tips. As a US writer once wrote about her experience as a waitress,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and</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lived</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and</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by</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my</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tips</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3725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waiter give the tip back to the writer’s family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the meal wasn’t good enough.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we don’t need to tip in China.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the waiter thought they paid too much.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Because the waiter didn’t want the tip.</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1126654" y="913584"/>
            <a:ext cx="492443" cy="646331"/>
          </a:xfrm>
          <a:prstGeom prst="rect">
            <a:avLst/>
          </a:prstGeom>
          <a:noFill/>
        </p:spPr>
        <p:txBody>
          <a:bodyPr wrap="none" rtlCol="0">
            <a:spAutoFit/>
          </a:bodyPr>
          <a:lstStyle/>
          <a:p>
            <a:pPr algn="ctr"/>
            <a:r>
              <a:rPr lang="en-US" altLang="zh-CN" sz="3600"/>
              <a:t>B</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3884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gave the tip back to us. My dad forgot that here is China, tipping is not common.”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可知，在中国吃饭不需要给小费，所以服务员把小费退了回来。故选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1220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2543"/>
            <a:ext cx="11485848" cy="3108993"/>
          </a:xfrm>
        </p:spPr>
        <p:txBody>
          <a:bodyPr/>
          <a:lstStyle/>
          <a:p>
            <a:pPr hangingPunct="0">
              <a:lnSpc>
                <a:spcPct val="140000"/>
              </a:lnSpc>
              <a:spcAft>
                <a:spcPts val="0"/>
              </a:spcAft>
            </a:pP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5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5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 would someone tip the waiter for an 80-dollar meal in the US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5 dollars.	B. 15 dollars.</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25 dollars.	D. 80 dollars</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57872" y="805143"/>
            <a:ext cx="3960440" cy="595210"/>
          </a:xfrm>
          <a:prstGeom prst="rect">
            <a:avLst/>
          </a:prstGeom>
        </p:spPr>
      </p:pic>
      <p:sp>
        <p:nvSpPr>
          <p:cNvPr id="4" name="文本框 3"/>
          <p:cNvSpPr txBox="1"/>
          <p:nvPr/>
        </p:nvSpPr>
        <p:spPr>
          <a:xfrm>
            <a:off x="1096157" y="625291"/>
            <a:ext cx="484428" cy="846386"/>
          </a:xfrm>
          <a:prstGeom prst="rect">
            <a:avLst/>
          </a:prstGeom>
          <a:noFill/>
        </p:spPr>
        <p:txBody>
          <a:bodyPr wrap="none" rtlCol="0">
            <a:spAutoFit/>
          </a:bodyPr>
          <a:lstStyle/>
          <a:p>
            <a:pPr algn="ctr">
              <a:lnSpc>
                <a:spcPct val="140000"/>
              </a:lnSpc>
            </a:pPr>
            <a:r>
              <a:rPr lang="en-US" altLang="zh-CN" sz="3500"/>
              <a:t>B</a:t>
            </a:r>
            <a:endParaRPr lang="zh-CN" altLang="en-US" sz="3500" b="1" kern="100">
              <a:solidFill>
                <a:srgbClr val="FF0000"/>
              </a:solidFill>
              <a:cs typeface="Times New Roman" panose="02020603050405020304" pitchFamily="18" charset="0"/>
            </a:endParaRPr>
          </a:p>
        </p:txBody>
      </p:sp>
      <p:sp>
        <p:nvSpPr>
          <p:cNvPr id="5" name="内容占位符 2"/>
          <p:cNvSpPr txBox="1">
            <a:spLocks/>
          </p:cNvSpPr>
          <p:nvPr/>
        </p:nvSpPr>
        <p:spPr bwMode="auto">
          <a:xfrm>
            <a:off x="334566" y="3573016"/>
            <a:ext cx="11485848" cy="310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数字计算题。根据第二段中的</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we usually give a tip between 15</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20</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the bill.”</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可知，通常支付的小费为账单的</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％，因此一顿</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美元的饭，小费应给</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12—16</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美元。故选</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984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Tipping is a custom in the US because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people, such as waiters, offer service to customers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many waiters ask customers to give tips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people working in the service sector don’t make much money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American people enjoy helping others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1113830" y="913584"/>
            <a:ext cx="518091" cy="646331"/>
          </a:xfrm>
          <a:prstGeom prst="rect">
            <a:avLst/>
          </a:prstGeom>
          <a:noFill/>
        </p:spPr>
        <p:txBody>
          <a:bodyPr wrap="none" rtlCol="0">
            <a:spAutoFit/>
          </a:bodyPr>
          <a:lstStyle/>
          <a:p>
            <a:pPr algn="ctr"/>
            <a:r>
              <a:rPr lang="en-US" altLang="zh-CN" sz="3600" smtClean="0"/>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6247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624</Words>
  <Application>Microsoft Office PowerPoint</Application>
  <PresentationFormat>自定义</PresentationFormat>
  <Paragraphs>43</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2025-09-13T09:10:39Z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